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4" r:id="rId5"/>
    <p:sldId id="259" r:id="rId6"/>
    <p:sldId id="280" r:id="rId7"/>
    <p:sldId id="265" r:id="rId8"/>
    <p:sldId id="277" r:id="rId9"/>
    <p:sldId id="278" r:id="rId10"/>
    <p:sldId id="279" r:id="rId11"/>
    <p:sldId id="258" r:id="rId12"/>
    <p:sldId id="257" r:id="rId13"/>
    <p:sldId id="270" r:id="rId14"/>
    <p:sldId id="262" r:id="rId15"/>
    <p:sldId id="263" r:id="rId16"/>
    <p:sldId id="276" r:id="rId17"/>
    <p:sldId id="261" r:id="rId18"/>
    <p:sldId id="268" r:id="rId19"/>
    <p:sldId id="271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678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09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77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629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2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4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698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65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39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059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285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F5CF-D460-42A4-9A96-1DE5C2837EB8}" type="datetimeFigureOut">
              <a:rPr lang="pt-PT" smtClean="0"/>
              <a:t>06-02-2015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4FAE-2E76-4506-8795-8C994E58B9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00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w.pt/pt/pt/insights/technology/connecteddrive/2013/services_apps/bmw_connecteddrive_services.html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3"/>
            <a:ext cx="12192000" cy="68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Até recentemente, a maioria dos esforços públicos e privados esteve concentrada na montagem de uma grande infraestrutura de comunicação, capaz de suportar o tráfego de informações na </a:t>
            </a:r>
            <a:r>
              <a:rPr lang="pt-PT" sz="2400" dirty="0" smtClean="0"/>
              <a:t>Internet os </a:t>
            </a:r>
            <a:r>
              <a:rPr lang="pt-PT" sz="2400" dirty="0"/>
              <a:t>chamados </a:t>
            </a:r>
            <a:r>
              <a:rPr lang="pt-PT" sz="2400" i="1" dirty="0" smtClean="0"/>
              <a:t>backbones</a:t>
            </a:r>
            <a:endParaRPr lang="pt-PT" sz="2400" dirty="0" smtClean="0"/>
          </a:p>
          <a:p>
            <a:endParaRPr lang="pt-PT" sz="2400" dirty="0"/>
          </a:p>
          <a:p>
            <a:r>
              <a:rPr lang="pt-PT" sz="2400" dirty="0"/>
              <a:t>O passo seguinte </a:t>
            </a:r>
            <a:r>
              <a:rPr lang="pt-PT" sz="2400" dirty="0" smtClean="0"/>
              <a:t>consiste </a:t>
            </a:r>
            <a:r>
              <a:rPr lang="pt-PT" sz="2400" dirty="0"/>
              <a:t>em encontrar uma </a:t>
            </a:r>
            <a:r>
              <a:rPr lang="pt-PT" sz="2400" dirty="0" smtClean="0"/>
              <a:t>forma </a:t>
            </a:r>
            <a:r>
              <a:rPr lang="pt-PT" sz="2400" dirty="0"/>
              <a:t>simples e prática de ligar individualmente cada usuário doméstico ou empresa ao "backbone" </a:t>
            </a:r>
            <a:r>
              <a:rPr lang="pt-PT" sz="2400" dirty="0" smtClean="0"/>
              <a:t>principal pelos </a:t>
            </a:r>
            <a:r>
              <a:rPr lang="pt-PT" sz="2400" dirty="0"/>
              <a:t>profissionais da área, isso até hoje tem sido feito utilizando </a:t>
            </a:r>
            <a:r>
              <a:rPr lang="pt-PT" sz="2400" dirty="0" smtClean="0"/>
              <a:t>infraestruturas </a:t>
            </a:r>
            <a:r>
              <a:rPr lang="pt-PT" sz="2400" dirty="0"/>
              <a:t>já existentes, como redes telefónicas ou de TV </a:t>
            </a:r>
            <a:r>
              <a:rPr lang="pt-PT" sz="2400" dirty="0" smtClean="0"/>
              <a:t>por cabo</a:t>
            </a:r>
            <a:endParaRPr lang="pt-PT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77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Relé Inteligente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Os relés são utilizados para praticamente tudo num automóvel. Alguns exemplos de utilização de relés: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- </a:t>
            </a:r>
            <a:r>
              <a:rPr lang="pt-PT" sz="2400" dirty="0" smtClean="0"/>
              <a:t>Controlo </a:t>
            </a:r>
            <a:r>
              <a:rPr lang="pt-PT" sz="2400" dirty="0"/>
              <a:t>de </a:t>
            </a:r>
            <a:r>
              <a:rPr lang="pt-PT" sz="2400" dirty="0" smtClean="0"/>
              <a:t>faróis</a:t>
            </a:r>
          </a:p>
          <a:p>
            <a:pPr marL="0" indent="0">
              <a:buNone/>
            </a:pPr>
            <a:r>
              <a:rPr lang="pt-PT" sz="2400" dirty="0"/>
              <a:t>	</a:t>
            </a:r>
            <a:r>
              <a:rPr lang="pt-PT" sz="2400" dirty="0" smtClean="0"/>
              <a:t>- Limpa para-brisas</a:t>
            </a:r>
          </a:p>
          <a:p>
            <a:pPr marL="0" indent="0">
              <a:buNone/>
            </a:pPr>
            <a:r>
              <a:rPr lang="pt-PT" sz="2400" dirty="0"/>
              <a:t>	</a:t>
            </a:r>
            <a:r>
              <a:rPr lang="pt-PT" sz="2400" dirty="0" smtClean="0"/>
              <a:t>-</a:t>
            </a:r>
            <a:r>
              <a:rPr lang="pt-PT" sz="2400" dirty="0"/>
              <a:t> </a:t>
            </a:r>
            <a:r>
              <a:rPr lang="pt-PT" sz="2400" dirty="0" smtClean="0"/>
              <a:t>Alarmes</a:t>
            </a:r>
          </a:p>
          <a:p>
            <a:pPr marL="0" indent="0">
              <a:buNone/>
            </a:pPr>
            <a:r>
              <a:rPr lang="pt-PT" sz="2400" dirty="0"/>
              <a:t>	</a:t>
            </a:r>
            <a:r>
              <a:rPr lang="pt-PT" sz="2400" dirty="0" smtClean="0"/>
              <a:t>- Motor </a:t>
            </a:r>
            <a:r>
              <a:rPr lang="pt-PT" sz="2400" dirty="0"/>
              <a:t>de </a:t>
            </a:r>
            <a:r>
              <a:rPr lang="pt-PT" sz="2400" dirty="0" smtClean="0"/>
              <a:t>Arranque</a:t>
            </a:r>
          </a:p>
          <a:p>
            <a:pPr marL="0" indent="0">
              <a:buNone/>
            </a:pPr>
            <a:r>
              <a:rPr lang="pt-PT" sz="2400" dirty="0"/>
              <a:t>	</a:t>
            </a:r>
            <a:r>
              <a:rPr lang="pt-PT" sz="2400" dirty="0" smtClean="0"/>
              <a:t>- Indicadores de Mudança de Direção(Piscas)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5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Relé Inteligente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Os relés de </a:t>
            </a:r>
            <a:r>
              <a:rPr lang="pt-PT" dirty="0"/>
              <a:t>última geração </a:t>
            </a:r>
            <a:r>
              <a:rPr lang="pt-PT" dirty="0" smtClean="0"/>
              <a:t>têm a </a:t>
            </a:r>
            <a:r>
              <a:rPr lang="pt-PT" dirty="0"/>
              <a:t>capacidade de </a:t>
            </a:r>
            <a:r>
              <a:rPr lang="pt-PT" dirty="0" smtClean="0"/>
              <a:t>comunicar </a:t>
            </a:r>
            <a:r>
              <a:rPr lang="pt-PT" dirty="0"/>
              <a:t>em </a:t>
            </a:r>
            <a:r>
              <a:rPr lang="pt-PT" dirty="0" smtClean="0"/>
              <a:t>rede, o que permite controlar as suas funcionalidades remotamente</a:t>
            </a:r>
          </a:p>
          <a:p>
            <a:pPr marL="457200" lvl="1" indent="0"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20" y="2898392"/>
            <a:ext cx="2708880" cy="290923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72000" y="3432212"/>
            <a:ext cx="2971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Relés com porta mini-USB, para parametrização, monitorização e programação através de PC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1664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VAG-COM	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VAG-COM é um software com base Microsoft Windows, criado em 2000 por Ross –Tech LLC, cujo propósito é diagnosticar e ajustar os motores dos automóveis do  grupo Volkswagen(Volkswagen, Audi, Seat e Skoda)</a:t>
            </a:r>
          </a:p>
          <a:p>
            <a:endParaRPr lang="pt-PT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27" y="3034145"/>
            <a:ext cx="6485772" cy="31428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94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sz="4900" dirty="0" smtClean="0"/>
              <a:t>Programação </a:t>
            </a:r>
            <a:r>
              <a:rPr lang="pt-PT" sz="4900" dirty="0"/>
              <a:t>da Centralina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Uma </a:t>
            </a:r>
            <a:r>
              <a:rPr lang="pt-PT" u="sng" dirty="0">
                <a:solidFill>
                  <a:srgbClr val="0070C0"/>
                </a:solidFill>
              </a:rPr>
              <a:t>centralina</a:t>
            </a:r>
            <a:r>
              <a:rPr lang="pt-PT" dirty="0"/>
              <a:t> é um dispositivo </a:t>
            </a:r>
            <a:r>
              <a:rPr lang="pt-PT" dirty="0" smtClean="0"/>
              <a:t>eletrónico </a:t>
            </a:r>
            <a:r>
              <a:rPr lang="pt-PT" dirty="0"/>
              <a:t>utilizado no controlo de uma grande variedade de dispositivos mecânicos e elétricos/eletrónicos de um automóvel</a:t>
            </a:r>
            <a:r>
              <a:rPr lang="pt-PT" dirty="0" smtClean="0"/>
              <a:t>.</a:t>
            </a:r>
          </a:p>
          <a:p>
            <a:r>
              <a:rPr lang="pt-PT" dirty="0"/>
              <a:t>A programação de uma centralina</a:t>
            </a:r>
            <a:r>
              <a:rPr lang="pt-PT" b="1" dirty="0"/>
              <a:t> </a:t>
            </a:r>
            <a:r>
              <a:rPr lang="pt-PT" dirty="0"/>
              <a:t>de um </a:t>
            </a:r>
            <a:r>
              <a:rPr lang="pt-PT" dirty="0" smtClean="0"/>
              <a:t>automóvel é “simplesmente” a otimização dos </a:t>
            </a:r>
            <a:r>
              <a:rPr lang="pt-PT" dirty="0"/>
              <a:t>recursos disponíveis </a:t>
            </a:r>
            <a:r>
              <a:rPr lang="pt-PT" dirty="0" smtClean="0"/>
              <a:t>do </a:t>
            </a:r>
            <a:r>
              <a:rPr lang="pt-PT" dirty="0"/>
              <a:t>motor de um </a:t>
            </a:r>
            <a:r>
              <a:rPr lang="pt-PT" dirty="0" smtClean="0"/>
              <a:t>automóvel sem </a:t>
            </a:r>
            <a:r>
              <a:rPr lang="pt-PT" dirty="0"/>
              <a:t>por em causa a </a:t>
            </a:r>
            <a:r>
              <a:rPr lang="pt-PT" dirty="0" smtClean="0"/>
              <a:t>fiabilidade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57" y="4001294"/>
            <a:ext cx="2737243" cy="19497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68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Evolução dos Automóveis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PT" dirty="0" smtClean="0"/>
              <a:t>Uma inovação implementada pela BMW, designada de BMW Connected Drive, permite dispor das seguintes funcionalidades num automóvel BMW, entre outras:</a:t>
            </a:r>
            <a:endParaRPr lang="pt-PT" dirty="0"/>
          </a:p>
          <a:p>
            <a:pPr marL="0" indent="0">
              <a:lnSpc>
                <a:spcPct val="100000"/>
              </a:lnSpc>
              <a:buNone/>
            </a:pPr>
            <a:r>
              <a:rPr lang="pt-PT" sz="2600" dirty="0"/>
              <a:t>	</a:t>
            </a:r>
            <a:r>
              <a:rPr lang="pt-PT" sz="2600" dirty="0" smtClean="0"/>
              <a:t>A</a:t>
            </a:r>
            <a:r>
              <a:rPr lang="pt-PT" sz="2400" dirty="0" smtClean="0"/>
              <a:t>través </a:t>
            </a:r>
            <a:r>
              <a:rPr lang="pt-PT" sz="2400" dirty="0"/>
              <a:t>do smartphone </a:t>
            </a:r>
            <a:r>
              <a:rPr lang="pt-PT" sz="2400" dirty="0" smtClean="0"/>
              <a:t>pode regular a temperatura interior do </a:t>
            </a:r>
            <a:r>
              <a:rPr lang="pt-PT" sz="2400" dirty="0"/>
              <a:t>automóvel antes de se sentar ao </a:t>
            </a:r>
            <a:r>
              <a:rPr lang="pt-PT" sz="2400" dirty="0" smtClean="0"/>
              <a:t>volante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400" dirty="0"/>
              <a:t>	</a:t>
            </a:r>
            <a:r>
              <a:rPr lang="pt-PT" sz="2400" dirty="0" smtClean="0"/>
              <a:t>Em viagem, o automóvel BMW diz-lhe </a:t>
            </a:r>
            <a:r>
              <a:rPr lang="pt-PT" sz="2400" dirty="0"/>
              <a:t>qual o estado do tempo e </a:t>
            </a:r>
            <a:r>
              <a:rPr lang="pt-PT" sz="2400" dirty="0" smtClean="0"/>
              <a:t>informa-o </a:t>
            </a:r>
            <a:r>
              <a:rPr lang="pt-PT" sz="2400" dirty="0"/>
              <a:t>acerca dos pontos de interesse durante o </a:t>
            </a:r>
            <a:r>
              <a:rPr lang="pt-PT" sz="2400" dirty="0" smtClean="0"/>
              <a:t>percurso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400" dirty="0"/>
              <a:t>	</a:t>
            </a:r>
            <a:endParaRPr lang="pt-PT" sz="2400" dirty="0" smtClean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38" y="4641013"/>
            <a:ext cx="1899362" cy="14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Evolução dos Automóveis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10000"/>
              </a:lnSpc>
              <a:buNone/>
            </a:pPr>
            <a:endParaRPr lang="pt-PT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pt-PT" dirty="0"/>
              <a:t>Pode ligar os faróis ou acionar a buzina através do smartphone, caso não encontre o seu veículo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t-PT" dirty="0"/>
              <a:t>	- Não tem a certeza se trancou o automóvel?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dirty="0"/>
              <a:t>	- Não tem a chave por perto?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dirty="0"/>
              <a:t>Pode trancar ou destrancar o automóvel no smartphone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38" y="4641013"/>
            <a:ext cx="1899362" cy="14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Evolução dos Automóveis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b="1" u="sng" dirty="0"/>
              <a:t>Mas pode fazer muito mais do que encontrar o seu veículo num grande parque de estacionamento</a:t>
            </a:r>
            <a:r>
              <a:rPr lang="pt-PT" b="1" u="sng" dirty="0" smtClean="0"/>
              <a:t>!</a:t>
            </a:r>
            <a:endParaRPr lang="pt-PT" b="1" u="sng" dirty="0"/>
          </a:p>
          <a:p>
            <a:pPr marL="0" indent="0">
              <a:buNone/>
            </a:pPr>
            <a:endParaRPr lang="pt-PT" dirty="0"/>
          </a:p>
          <a:p>
            <a:pPr lvl="1"/>
            <a:r>
              <a:rPr lang="pt-PT" dirty="0"/>
              <a:t>Acesso à internet </a:t>
            </a:r>
            <a:r>
              <a:rPr lang="pt-PT" dirty="0" smtClean="0"/>
              <a:t>no automóvel</a:t>
            </a:r>
            <a:endParaRPr lang="pt-PT" dirty="0"/>
          </a:p>
          <a:p>
            <a:pPr lvl="1"/>
            <a:r>
              <a:rPr lang="pt-PT" dirty="0"/>
              <a:t>Receber e fazer chamadas através do sistema de som do automóvel</a:t>
            </a:r>
          </a:p>
          <a:p>
            <a:pPr lvl="1"/>
            <a:r>
              <a:rPr lang="pt-PT" dirty="0"/>
              <a:t>Ditar notas e enviar mensagens, sincronizando com o automóvel</a:t>
            </a:r>
          </a:p>
          <a:p>
            <a:pPr lvl="1"/>
            <a:r>
              <a:rPr lang="pt-PT" dirty="0"/>
              <a:t>O automóvel “escolher” as noticias mais importantes e serem “lidas” através do sistema de </a:t>
            </a:r>
            <a:r>
              <a:rPr lang="pt-PT" dirty="0" smtClean="0"/>
              <a:t>som</a:t>
            </a:r>
            <a:r>
              <a:rPr lang="pt-PT" sz="2400" dirty="0"/>
              <a:t>	</a:t>
            </a:r>
          </a:p>
          <a:p>
            <a:pPr lvl="1"/>
            <a:endParaRPr lang="pt-PT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38" y="4708481"/>
            <a:ext cx="1899362" cy="14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>
                <a:hlinkClick r:id="rId2"/>
              </a:rPr>
              <a:t>www.youtube.com</a:t>
            </a:r>
            <a:endParaRPr lang="pt-PT" sz="2400" dirty="0"/>
          </a:p>
          <a:p>
            <a:r>
              <a:rPr lang="pt-PT" sz="2400" dirty="0" smtClean="0">
                <a:hlinkClick r:id="rId2"/>
              </a:rPr>
              <a:t>http</a:t>
            </a:r>
            <a:r>
              <a:rPr lang="pt-PT" sz="2400" dirty="0">
                <a:hlinkClick r:id="rId2"/>
              </a:rPr>
              <a:t>://</a:t>
            </a:r>
            <a:r>
              <a:rPr lang="pt-PT" sz="2400" dirty="0" smtClean="0">
                <a:hlinkClick r:id="rId2"/>
              </a:rPr>
              <a:t>pt.wikipedia.org/automação</a:t>
            </a:r>
          </a:p>
          <a:p>
            <a:r>
              <a:rPr lang="pt-PT" sz="2400" dirty="0">
                <a:hlinkClick r:id="rId2"/>
              </a:rPr>
              <a:t>http://</a:t>
            </a:r>
            <a:r>
              <a:rPr lang="pt-PT" sz="2400" dirty="0" smtClean="0">
                <a:hlinkClick r:id="rId2"/>
              </a:rPr>
              <a:t>pt.wikipedia.org/wiki/PLC</a:t>
            </a:r>
          </a:p>
          <a:p>
            <a:r>
              <a:rPr lang="pt-PT" sz="2400" dirty="0">
                <a:hlinkClick r:id="rId2"/>
              </a:rPr>
              <a:t>http://</a:t>
            </a:r>
            <a:r>
              <a:rPr lang="pt-PT" sz="2400" dirty="0" smtClean="0">
                <a:hlinkClick r:id="rId2"/>
              </a:rPr>
              <a:t>www.weg.net/br/Produtos-e-Servicos/Controls/Partida-e-Protecao-de-Motores/SRW01-Rele-Inteligente</a:t>
            </a:r>
          </a:p>
          <a:p>
            <a:r>
              <a:rPr lang="pt-PT" sz="2400" dirty="0">
                <a:hlinkClick r:id="rId2"/>
              </a:rPr>
              <a:t>http://</a:t>
            </a:r>
            <a:r>
              <a:rPr lang="pt-PT" sz="2400" dirty="0" smtClean="0">
                <a:hlinkClick r:id="rId2"/>
              </a:rPr>
              <a:t>en.wikipedia.org/wiki/VAG-COM</a:t>
            </a:r>
          </a:p>
          <a:p>
            <a:r>
              <a:rPr lang="pt-PT" sz="2400" dirty="0">
                <a:hlinkClick r:id="rId2"/>
              </a:rPr>
              <a:t>http://www.motorespt.com/reprogramacao-um-risco-para-o-seu-automovel/</a:t>
            </a:r>
            <a:endParaRPr lang="pt-PT" sz="2400" dirty="0" smtClean="0">
              <a:hlinkClick r:id="rId2"/>
            </a:endParaRPr>
          </a:p>
          <a:p>
            <a:r>
              <a:rPr lang="pt-PT" sz="2400" dirty="0" smtClean="0">
                <a:hlinkClick r:id="rId3"/>
              </a:rPr>
              <a:t>http</a:t>
            </a:r>
            <a:r>
              <a:rPr lang="pt-PT" sz="2400" dirty="0">
                <a:hlinkClick r:id="rId3"/>
              </a:rPr>
              <a:t>://</a:t>
            </a:r>
            <a:r>
              <a:rPr lang="pt-PT" sz="2400" dirty="0" smtClean="0">
                <a:hlinkClick r:id="rId3"/>
              </a:rPr>
              <a:t>www.bmw.pt/pt/pt/insights/technology/connecteddrive/2013/services_apps/bmw_connecteddrive_services.html</a:t>
            </a:r>
            <a:endParaRPr lang="pt-PT" sz="2400" dirty="0" smtClean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86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  <p:sp>
        <p:nvSpPr>
          <p:cNvPr id="2" name="Retângulo 1"/>
          <p:cNvSpPr/>
          <p:nvPr/>
        </p:nvSpPr>
        <p:spPr>
          <a:xfrm>
            <a:off x="3056193" y="2499744"/>
            <a:ext cx="607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 da Apresentação</a:t>
            </a:r>
            <a:endParaRPr lang="pt-P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Í</a:t>
            </a:r>
            <a:r>
              <a:rPr lang="pt-PT" dirty="0" smtClean="0"/>
              <a:t>ndice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Automação – 5 – 6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PLC – 7 – 8 – 9 – 10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Relé Inteligente – 11 – 12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VAG-COM – 13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Programação de Centralina – 14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Evolução dos Automóveis  – 15 – 16 – 17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pt-PT" dirty="0" smtClean="0"/>
              <a:t>Webgrafia – 18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56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7191" y="1710034"/>
            <a:ext cx="100791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Sabia que é possível estacionar um automóvel através do smartphone?</a:t>
            </a:r>
            <a:endParaRPr lang="pt-P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7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228166"/>
            <a:ext cx="111252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Automação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Aplicação </a:t>
            </a:r>
            <a:r>
              <a:rPr lang="pt-PT" dirty="0"/>
              <a:t>de técnicas </a:t>
            </a:r>
            <a:r>
              <a:rPr lang="pt-PT" dirty="0" smtClean="0"/>
              <a:t>computorizadas para maximizar a produção e diminuir </a:t>
            </a:r>
            <a:r>
              <a:rPr lang="pt-PT" dirty="0"/>
              <a:t>a </a:t>
            </a:r>
            <a:r>
              <a:rPr lang="pt-PT" dirty="0" smtClean="0"/>
              <a:t>mão-de-obra, reduzir o consumo de energia e a emissão de resíduos e melhorar as condições de segurança.</a:t>
            </a:r>
          </a:p>
          <a:p>
            <a:pPr marL="457200" lvl="1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004669"/>
            <a:ext cx="5524500" cy="31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Automação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Atualmente, a automação está presente em diferentes níveis de </a:t>
            </a:r>
            <a:r>
              <a:rPr lang="pt-PT" dirty="0" smtClean="0"/>
              <a:t>atividades: </a:t>
            </a:r>
          </a:p>
          <a:p>
            <a:pPr lvl="1"/>
            <a:r>
              <a:rPr lang="pt-PT" dirty="0" smtClean="0"/>
              <a:t>No </a:t>
            </a:r>
            <a:r>
              <a:rPr lang="pt-PT" dirty="0"/>
              <a:t>trânsito, através de sistemas de controle de tráfego e </a:t>
            </a:r>
            <a:r>
              <a:rPr lang="pt-PT" dirty="0" smtClean="0"/>
              <a:t>sinalização</a:t>
            </a:r>
          </a:p>
          <a:p>
            <a:pPr lvl="1"/>
            <a:r>
              <a:rPr lang="pt-PT" dirty="0" smtClean="0"/>
              <a:t>Nos </a:t>
            </a:r>
            <a:r>
              <a:rPr lang="pt-PT" dirty="0"/>
              <a:t>edifícios </a:t>
            </a:r>
            <a:r>
              <a:rPr lang="pt-PT" dirty="0" smtClean="0"/>
              <a:t>comerciais, através da automação de tarefas passíveis de erros</a:t>
            </a:r>
          </a:p>
          <a:p>
            <a:pPr lvl="1"/>
            <a:r>
              <a:rPr lang="pt-PT" dirty="0" smtClean="0"/>
              <a:t>Processos </a:t>
            </a:r>
            <a:r>
              <a:rPr lang="pt-PT" dirty="0"/>
              <a:t>de compra, venda e transporte de </a:t>
            </a:r>
            <a:r>
              <a:rPr lang="pt-PT" dirty="0" smtClean="0"/>
              <a:t>bens</a:t>
            </a:r>
          </a:p>
          <a:p>
            <a:pPr lvl="1"/>
            <a:r>
              <a:rPr lang="pt-PT" dirty="0" smtClean="0"/>
              <a:t>Processos </a:t>
            </a:r>
            <a:r>
              <a:rPr lang="pt-PT" dirty="0"/>
              <a:t>industriais primários e </a:t>
            </a:r>
            <a:r>
              <a:rPr lang="pt-PT" dirty="0" smtClean="0"/>
              <a:t>secundários</a:t>
            </a:r>
          </a:p>
          <a:p>
            <a:pPr lvl="1"/>
            <a:r>
              <a:rPr lang="pt-PT" dirty="0" smtClean="0"/>
              <a:t>E </a:t>
            </a:r>
            <a:r>
              <a:rPr lang="pt-PT" dirty="0"/>
              <a:t>até nas jornadas </a:t>
            </a:r>
            <a:r>
              <a:rPr lang="pt-PT" dirty="0" smtClean="0"/>
              <a:t>espaciais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843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tecnologia </a:t>
            </a:r>
            <a:r>
              <a:rPr lang="pt-PT" dirty="0"/>
              <a:t>PLC </a:t>
            </a:r>
            <a:r>
              <a:rPr lang="pt-PT" dirty="0" smtClean="0"/>
              <a:t>(Power Line Comunication) foi </a:t>
            </a:r>
            <a:r>
              <a:rPr lang="pt-PT" dirty="0"/>
              <a:t>criada para permitir o transporte de </a:t>
            </a:r>
            <a:r>
              <a:rPr lang="pt-PT" dirty="0" smtClean="0"/>
              <a:t>dados e voz em banda larga através de uma </a:t>
            </a:r>
            <a:r>
              <a:rPr lang="pt-PT" dirty="0"/>
              <a:t>das redes mais disponíveis em todo o mundo: A rede de </a:t>
            </a:r>
            <a:r>
              <a:rPr lang="pt-PT" u="sng" dirty="0">
                <a:solidFill>
                  <a:srgbClr val="0070C0"/>
                </a:solidFill>
              </a:rPr>
              <a:t>energia </a:t>
            </a:r>
            <a:r>
              <a:rPr lang="pt-PT" u="sng" dirty="0" smtClean="0">
                <a:solidFill>
                  <a:srgbClr val="0070C0"/>
                </a:solidFill>
              </a:rPr>
              <a:t>elétrica</a:t>
            </a:r>
            <a:r>
              <a:rPr lang="pt-PT" dirty="0" smtClean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92" y="3054927"/>
            <a:ext cx="4269364" cy="31220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5846" y="6131169"/>
            <a:ext cx="1184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Paulo Almeida			Curso Técnico de Informática e Sistemas			12-09-2014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08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Vantagens</a:t>
            </a:r>
          </a:p>
          <a:p>
            <a:pPr lvl="1"/>
            <a:r>
              <a:rPr lang="pt-PT" dirty="0" smtClean="0"/>
              <a:t>Uma </a:t>
            </a:r>
            <a:r>
              <a:rPr lang="pt-PT" dirty="0"/>
              <a:t>das grandes vantagens do uso da PLC é </a:t>
            </a:r>
            <a:r>
              <a:rPr lang="pt-PT" dirty="0" smtClean="0"/>
              <a:t>qualquer </a:t>
            </a:r>
            <a:r>
              <a:rPr lang="pt-PT" dirty="0"/>
              <a:t>"ponto de energia" é um potencial </a:t>
            </a:r>
            <a:r>
              <a:rPr lang="pt-PT" i="1" dirty="0"/>
              <a:t>ponto de rede</a:t>
            </a:r>
            <a:r>
              <a:rPr lang="pt-PT" dirty="0"/>
              <a:t>, ou seja, só é preciso ligar o equipamento de </a:t>
            </a:r>
            <a:r>
              <a:rPr lang="pt-PT" dirty="0" smtClean="0"/>
              <a:t>conectividade (normalmente um modem/router) na tomada e consegue ter acesso à internet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Esta </a:t>
            </a:r>
            <a:r>
              <a:rPr lang="pt-PT" dirty="0"/>
              <a:t>tecnologia suporta altas taxas de transmissão, podendo chegar até aos 200Mbps em várias frequências entre 1,7 MHz e 30 MHz.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45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Desvantagens</a:t>
            </a:r>
          </a:p>
          <a:p>
            <a:pPr lvl="1"/>
            <a:r>
              <a:rPr lang="pt-PT" dirty="0" smtClean="0"/>
              <a:t>Uma </a:t>
            </a:r>
            <a:r>
              <a:rPr lang="pt-PT" dirty="0"/>
              <a:t>das grandes desvantagens </a:t>
            </a:r>
            <a:r>
              <a:rPr lang="pt-PT" dirty="0" smtClean="0"/>
              <a:t>é que qualquer "ponto </a:t>
            </a:r>
            <a:r>
              <a:rPr lang="pt-PT" dirty="0"/>
              <a:t>de energia" pode se tornar um ponto de interferência, ou seja, todos os outros equipamentos que utilizam radiofrequência, como </a:t>
            </a:r>
            <a:r>
              <a:rPr lang="pt-PT" dirty="0" smtClean="0"/>
              <a:t>recetores </a:t>
            </a:r>
            <a:r>
              <a:rPr lang="pt-PT" dirty="0"/>
              <a:t>de </a:t>
            </a:r>
            <a:r>
              <a:rPr lang="pt-PT" dirty="0" smtClean="0"/>
              <a:t>rádio e </a:t>
            </a:r>
            <a:r>
              <a:rPr lang="pt-PT" dirty="0"/>
              <a:t>telefones sem </a:t>
            </a:r>
            <a:r>
              <a:rPr lang="pt-PT" dirty="0" smtClean="0"/>
              <a:t>fio </a:t>
            </a:r>
            <a:r>
              <a:rPr lang="pt-PT" dirty="0"/>
              <a:t>podem </a:t>
            </a:r>
            <a:r>
              <a:rPr lang="pt-PT" dirty="0" smtClean="0"/>
              <a:t>causar e sofrer interferências</a:t>
            </a:r>
          </a:p>
          <a:p>
            <a:pPr marL="457200" lvl="1" indent="0">
              <a:buNone/>
            </a:pPr>
            <a:endParaRPr lang="pt-PT" dirty="0" smtClean="0"/>
          </a:p>
          <a:p>
            <a:pPr lvl="1"/>
            <a:r>
              <a:rPr lang="pt-PT" dirty="0"/>
              <a:t> Outra desvantagem vem do </a:t>
            </a:r>
            <a:r>
              <a:rPr lang="pt-PT" dirty="0" smtClean="0"/>
              <a:t>facto </a:t>
            </a:r>
            <a:r>
              <a:rPr lang="pt-PT" dirty="0"/>
              <a:t>de a PLC ser uma </a:t>
            </a:r>
            <a:r>
              <a:rPr lang="pt-PT" dirty="0" smtClean="0"/>
              <a:t>“linha” compartilhada </a:t>
            </a:r>
            <a:r>
              <a:rPr lang="pt-PT" dirty="0"/>
              <a:t>e estruturada de modo paralelo. Assim, todas as casas </a:t>
            </a:r>
            <a:r>
              <a:rPr lang="pt-PT" dirty="0" smtClean="0"/>
              <a:t>estão ligadas </a:t>
            </a:r>
            <a:r>
              <a:rPr lang="pt-PT" dirty="0"/>
              <a:t>numa mesma </a:t>
            </a:r>
            <a:r>
              <a:rPr lang="pt-PT" dirty="0" smtClean="0"/>
              <a:t>subestação elétrica compartilhando a </a:t>
            </a:r>
            <a:r>
              <a:rPr lang="pt-PT" dirty="0"/>
              <a:t>largura de banda </a:t>
            </a:r>
            <a:r>
              <a:rPr lang="pt-PT" dirty="0" smtClean="0"/>
              <a:t>disponível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6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717</Words>
  <Application>Microsoft Office PowerPoint</Application>
  <PresentationFormat>Ecrã Panorâmico</PresentationFormat>
  <Paragraphs>89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Índice </vt:lpstr>
      <vt:lpstr>Apresentação do PowerPoint</vt:lpstr>
      <vt:lpstr>Apresentação do PowerPoint</vt:lpstr>
      <vt:lpstr>Automação</vt:lpstr>
      <vt:lpstr>Automação</vt:lpstr>
      <vt:lpstr>PLC</vt:lpstr>
      <vt:lpstr>PLC</vt:lpstr>
      <vt:lpstr>PLC</vt:lpstr>
      <vt:lpstr>PLC</vt:lpstr>
      <vt:lpstr>Relé Inteligente</vt:lpstr>
      <vt:lpstr>Relé Inteligente</vt:lpstr>
      <vt:lpstr>VAG-COM </vt:lpstr>
      <vt:lpstr> Programação da Centralina </vt:lpstr>
      <vt:lpstr>Evolução dos Automóveis</vt:lpstr>
      <vt:lpstr>Evolução dos Automóveis</vt:lpstr>
      <vt:lpstr>Evolução dos Automóveis</vt:lpstr>
      <vt:lpstr>Webgrafia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Informática e a  Engenharia Automóvel</dc:title>
  <dc:creator>iefp</dc:creator>
  <cp:lastModifiedBy>iefp</cp:lastModifiedBy>
  <cp:revision>104</cp:revision>
  <dcterms:created xsi:type="dcterms:W3CDTF">2014-09-10T09:51:22Z</dcterms:created>
  <dcterms:modified xsi:type="dcterms:W3CDTF">2015-02-06T14:12:11Z</dcterms:modified>
</cp:coreProperties>
</file>